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4" r:id="rId10"/>
    <p:sldId id="287" r:id="rId11"/>
    <p:sldId id="288" r:id="rId12"/>
    <p:sldId id="286" r:id="rId13"/>
    <p:sldId id="283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osis Light" pitchFamily="2" charset="0"/>
      <p:regular r:id="rId20"/>
      <p:bold r:id="rId21"/>
    </p:embeddedFont>
    <p:embeddedFont>
      <p:font typeface="Pontano Sans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B148"/>
    <a:srgbClr val="C2B280"/>
    <a:srgbClr val="B2B2B2"/>
    <a:srgbClr val="5F5F5F"/>
    <a:srgbClr val="4A2511"/>
    <a:srgbClr val="4A2563"/>
    <a:srgbClr val="FFFFFF"/>
    <a:srgbClr val="996633"/>
    <a:srgbClr val="E9EEEE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CC2FDE-CF1C-4549-A285-D5ACC3A28D1B}">
  <a:tblStyle styleId="{F7CC2FDE-CF1C-4549-A285-D5ACC3A28D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349A65-5F95-4F6E-97AA-FECC413B04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733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99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055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ed0d3874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ed0d3874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5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4" name="Google Shape;94;p12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0" name="Google Shape;100;p13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7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07F0B67-C130-8C1F-37ED-54BF544C1AFC}"/>
              </a:ext>
            </a:extLst>
          </p:cNvPr>
          <p:cNvSpPr/>
          <p:nvPr/>
        </p:nvSpPr>
        <p:spPr>
          <a:xfrm>
            <a:off x="0" y="2532184"/>
            <a:ext cx="2438400" cy="926123"/>
          </a:xfrm>
          <a:prstGeom prst="rect">
            <a:avLst/>
          </a:prstGeom>
          <a:solidFill>
            <a:srgbClr val="51B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4294967295"/>
          </p:nvPr>
        </p:nvSpPr>
        <p:spPr>
          <a:xfrm>
            <a:off x="-867623" y="2413588"/>
            <a:ext cx="3845400" cy="11849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 b="1" dirty="0">
                <a:solidFill>
                  <a:schemeClr val="lt1"/>
                </a:solidFill>
              </a:rPr>
              <a:t>Horta</a:t>
            </a:r>
            <a:endParaRPr sz="6500" b="1" dirty="0">
              <a:solidFill>
                <a:schemeClr val="lt1"/>
              </a:solidFill>
            </a:endParaRP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693D321-68A0-6A75-4EF9-5D509804FA4A}"/>
              </a:ext>
            </a:extLst>
          </p:cNvPr>
          <p:cNvSpPr/>
          <p:nvPr/>
        </p:nvSpPr>
        <p:spPr>
          <a:xfrm>
            <a:off x="0" y="3657795"/>
            <a:ext cx="3820821" cy="984543"/>
          </a:xfrm>
          <a:prstGeom prst="rect">
            <a:avLst/>
          </a:prstGeom>
          <a:solidFill>
            <a:srgbClr val="51B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108;p14">
            <a:extLst>
              <a:ext uri="{FF2B5EF4-FFF2-40B4-BE49-F238E27FC236}">
                <a16:creationId xmlns:a16="http://schemas.microsoft.com/office/drawing/2014/main" id="{39CB89C1-CE22-3A30-53DD-7B09C0C7AB3C}"/>
              </a:ext>
            </a:extLst>
          </p:cNvPr>
          <p:cNvSpPr txBox="1">
            <a:spLocks/>
          </p:cNvSpPr>
          <p:nvPr/>
        </p:nvSpPr>
        <p:spPr>
          <a:xfrm>
            <a:off x="76209" y="3458307"/>
            <a:ext cx="3564948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chemeClr val="accent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algn="ctr"/>
            <a:r>
              <a:rPr lang="pt-BR" sz="6500" b="1" dirty="0">
                <a:solidFill>
                  <a:schemeClr val="lt1"/>
                </a:solidFill>
              </a:rPr>
              <a:t>Inteligente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C392FA-DDC0-B12F-5144-FD954798D42E}"/>
              </a:ext>
            </a:extLst>
          </p:cNvPr>
          <p:cNvSpPr txBox="1"/>
          <p:nvPr/>
        </p:nvSpPr>
        <p:spPr>
          <a:xfrm>
            <a:off x="4572000" y="108002"/>
            <a:ext cx="580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Por: Ana Júlia, Enzo, Giulia, Isabel, </a:t>
            </a:r>
            <a:r>
              <a:rPr lang="pt-BR" dirty="0" err="1">
                <a:solidFill>
                  <a:schemeClr val="bg1"/>
                </a:solidFill>
              </a:rPr>
              <a:t>Udymilla</a:t>
            </a:r>
            <a:r>
              <a:rPr lang="pt-BR" dirty="0">
                <a:solidFill>
                  <a:schemeClr val="bg1"/>
                </a:solidFill>
              </a:rPr>
              <a:t> e Victória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313FAAE-D6B0-C992-2270-674FD2C53244}"/>
              </a:ext>
            </a:extLst>
          </p:cNvPr>
          <p:cNvGrpSpPr/>
          <p:nvPr/>
        </p:nvGrpSpPr>
        <p:grpSpPr>
          <a:xfrm>
            <a:off x="2536348" y="337723"/>
            <a:ext cx="4556803" cy="805315"/>
            <a:chOff x="2536348" y="337723"/>
            <a:chExt cx="4556803" cy="805315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537E6E5-FF7A-61AB-7F3D-FF4570EDA18E}"/>
                </a:ext>
              </a:extLst>
            </p:cNvPr>
            <p:cNvSpPr/>
            <p:nvPr/>
          </p:nvSpPr>
          <p:spPr>
            <a:xfrm>
              <a:off x="2536348" y="408938"/>
              <a:ext cx="4556803" cy="734100"/>
            </a:xfrm>
            <a:prstGeom prst="rect">
              <a:avLst/>
            </a:prstGeom>
            <a:solidFill>
              <a:srgbClr val="51B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Google Shape;108;p14">
              <a:extLst>
                <a:ext uri="{FF2B5EF4-FFF2-40B4-BE49-F238E27FC236}">
                  <a16:creationId xmlns:a16="http://schemas.microsoft.com/office/drawing/2014/main" id="{612E267F-F004-E8E5-87FE-3060D2413956}"/>
                </a:ext>
              </a:extLst>
            </p:cNvPr>
            <p:cNvSpPr txBox="1">
              <a:spLocks/>
            </p:cNvSpPr>
            <p:nvPr/>
          </p:nvSpPr>
          <p:spPr>
            <a:xfrm>
              <a:off x="3362271" y="337723"/>
              <a:ext cx="2904954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9pPr>
            </a:lstStyle>
            <a:p>
              <a:pPr algn="ctr"/>
              <a:r>
                <a:rPr lang="pt-BR" sz="4000" b="1" dirty="0">
                  <a:solidFill>
                    <a:schemeClr val="lt1"/>
                  </a:solidFill>
                </a:rPr>
                <a:t>Montagem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53C21A0-BC20-4D2E-99F6-AEDA1FBA4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35"/>
          <a:stretch/>
        </p:blipFill>
        <p:spPr>
          <a:xfrm>
            <a:off x="280329" y="1602182"/>
            <a:ext cx="2474240" cy="247424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912B671-EA06-4F82-8CF8-A7E721C04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310"/>
          <a:stretch/>
        </p:blipFill>
        <p:spPr>
          <a:xfrm>
            <a:off x="3334879" y="1602182"/>
            <a:ext cx="2474241" cy="24742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CCCC3C-E880-4479-9BE2-4B78F3749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703"/>
          <a:stretch/>
        </p:blipFill>
        <p:spPr>
          <a:xfrm>
            <a:off x="6389430" y="1602182"/>
            <a:ext cx="2474241" cy="24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5890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D792626-ABDC-335D-88C4-744765621A38}"/>
              </a:ext>
            </a:extLst>
          </p:cNvPr>
          <p:cNvGrpSpPr/>
          <p:nvPr/>
        </p:nvGrpSpPr>
        <p:grpSpPr>
          <a:xfrm>
            <a:off x="933026" y="1782360"/>
            <a:ext cx="7277948" cy="1578779"/>
            <a:chOff x="2536347" y="306771"/>
            <a:chExt cx="4556803" cy="798097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537E6E5-FF7A-61AB-7F3D-FF4570EDA18E}"/>
                </a:ext>
              </a:extLst>
            </p:cNvPr>
            <p:cNvSpPr/>
            <p:nvPr/>
          </p:nvSpPr>
          <p:spPr>
            <a:xfrm>
              <a:off x="2536347" y="370768"/>
              <a:ext cx="4556803" cy="734100"/>
            </a:xfrm>
            <a:prstGeom prst="rect">
              <a:avLst/>
            </a:prstGeom>
            <a:solidFill>
              <a:srgbClr val="51B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Google Shape;108;p14">
              <a:extLst>
                <a:ext uri="{FF2B5EF4-FFF2-40B4-BE49-F238E27FC236}">
                  <a16:creationId xmlns:a16="http://schemas.microsoft.com/office/drawing/2014/main" id="{612E267F-F004-E8E5-87FE-3060D2413956}"/>
                </a:ext>
              </a:extLst>
            </p:cNvPr>
            <p:cNvSpPr txBox="1">
              <a:spLocks/>
            </p:cNvSpPr>
            <p:nvPr/>
          </p:nvSpPr>
          <p:spPr>
            <a:xfrm>
              <a:off x="3362271" y="306771"/>
              <a:ext cx="2904954" cy="777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9pPr>
            </a:lstStyle>
            <a:p>
              <a:pPr algn="ctr"/>
              <a:r>
                <a:rPr lang="pt-BR" sz="8800" b="1" dirty="0">
                  <a:solidFill>
                    <a:schemeClr val="lt1"/>
                  </a:solidFill>
                </a:rPr>
                <a:t>Explicação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62067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4294967295"/>
          </p:nvPr>
        </p:nvSpPr>
        <p:spPr>
          <a:xfrm>
            <a:off x="380700" y="1837904"/>
            <a:ext cx="4404882" cy="2816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Conclusão</a:t>
            </a:r>
            <a:endParaRPr sz="4000" b="1" dirty="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algn="just">
              <a:buNone/>
            </a:pPr>
            <a:r>
              <a:rPr lang="pt-BR" sz="2000" b="1" dirty="0">
                <a:solidFill>
                  <a:schemeClr val="bg1"/>
                </a:solidFill>
              </a:rPr>
              <a:t>A horta trará facilidade, autonomia e sustentabilidade devido suas tecnologias por meio da reutilização de carteiras escolares e economia de água. Também oferecendo desempenho e auxílio para pessoas com mobilidade reduzida, ou pouco espaço e tempo, garantindo o acesso a agricultura.</a:t>
            </a:r>
          </a:p>
        </p:txBody>
      </p:sp>
      <p:pic>
        <p:nvPicPr>
          <p:cNvPr id="3" name="Google Shape;253;p28">
            <a:extLst>
              <a:ext uri="{FF2B5EF4-FFF2-40B4-BE49-F238E27FC236}">
                <a16:creationId xmlns:a16="http://schemas.microsoft.com/office/drawing/2014/main" id="{D76872CC-8E8B-EF3C-DBD8-55A273972A3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7644" r="17644"/>
          <a:stretch/>
        </p:blipFill>
        <p:spPr>
          <a:xfrm flipH="1">
            <a:off x="4710668" y="446526"/>
            <a:ext cx="4052632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667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75" name="Google Shape;1175;p41"/>
          <p:cNvSpPr txBox="1">
            <a:spLocks noGrp="1"/>
          </p:cNvSpPr>
          <p:nvPr>
            <p:ph type="ctrTitle" idx="4294967295"/>
          </p:nvPr>
        </p:nvSpPr>
        <p:spPr>
          <a:xfrm>
            <a:off x="465780" y="1432199"/>
            <a:ext cx="4554466" cy="8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00" b="1" dirty="0">
                <a:solidFill>
                  <a:srgbClr val="51B148"/>
                </a:solidFill>
              </a:rPr>
              <a:t>Obrigado!</a:t>
            </a:r>
            <a:endParaRPr sz="9300" b="1" dirty="0">
              <a:solidFill>
                <a:srgbClr val="51B148"/>
              </a:solidFill>
            </a:endParaRPr>
          </a:p>
        </p:txBody>
      </p:sp>
      <p:sp>
        <p:nvSpPr>
          <p:cNvPr id="1176" name="Google Shape;1176;p41"/>
          <p:cNvSpPr txBox="1">
            <a:spLocks noGrp="1"/>
          </p:cNvSpPr>
          <p:nvPr>
            <p:ph type="subTitle" idx="4294967295"/>
          </p:nvPr>
        </p:nvSpPr>
        <p:spPr>
          <a:xfrm>
            <a:off x="685800" y="2294699"/>
            <a:ext cx="4390500" cy="630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Alguma Pergunta?</a:t>
            </a:r>
            <a:endParaRPr sz="1500" b="1" dirty="0">
              <a:solidFill>
                <a:srgbClr val="FFFFFF"/>
              </a:solidFill>
            </a:endParaRPr>
          </a:p>
        </p:txBody>
      </p:sp>
      <p:sp>
        <p:nvSpPr>
          <p:cNvPr id="1177" name="Google Shape;1177;p41"/>
          <p:cNvSpPr/>
          <p:nvPr/>
        </p:nvSpPr>
        <p:spPr>
          <a:xfrm>
            <a:off x="5020246" y="816383"/>
            <a:ext cx="2713515" cy="2468231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1"/>
          <p:cNvSpPr/>
          <p:nvPr/>
        </p:nvSpPr>
        <p:spPr>
          <a:xfrm rot="2240807">
            <a:off x="6269797" y="3349126"/>
            <a:ext cx="1651746" cy="100249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1"/>
          <p:cNvSpPr/>
          <p:nvPr/>
        </p:nvSpPr>
        <p:spPr>
          <a:xfrm rot="-6741915">
            <a:off x="7586101" y="2562766"/>
            <a:ext cx="640976" cy="99833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1"/>
          <p:cNvSpPr txBox="1"/>
          <p:nvPr/>
        </p:nvSpPr>
        <p:spPr>
          <a:xfrm>
            <a:off x="711477" y="3364450"/>
            <a:ext cx="2439000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ntano Sans"/>
              <a:buChar char="●"/>
            </a:pPr>
            <a:r>
              <a:rPr lang="en" sz="1800" b="1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Ana Júlia Fabretti</a:t>
            </a:r>
            <a:endParaRPr sz="1800" b="1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42900">
              <a:buClr>
                <a:schemeClr val="lt1"/>
              </a:buClr>
              <a:buSzPts val="1800"/>
              <a:buFont typeface="Pontano Sans"/>
              <a:buChar char="●"/>
            </a:pPr>
            <a:r>
              <a:rPr lang="en" sz="1800" b="1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Enzo</a:t>
            </a:r>
            <a:r>
              <a:rPr lang="pt-BR" sz="1800" b="1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 Vendramini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ntano Sans"/>
              <a:buChar char="●"/>
            </a:pPr>
            <a:r>
              <a:rPr lang="pt-BR" sz="1800" b="1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Giulia Ventura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181" name="Google Shape;1181;p41"/>
          <p:cNvSpPr txBox="1"/>
          <p:nvPr/>
        </p:nvSpPr>
        <p:spPr>
          <a:xfrm>
            <a:off x="3150525" y="3364450"/>
            <a:ext cx="2439000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ntano Sans"/>
              <a:buChar char="●"/>
            </a:pPr>
            <a:r>
              <a:rPr lang="en" sz="1800" b="1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Isabel Pantalão</a:t>
            </a:r>
            <a:endParaRPr sz="1800" b="1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ntano Sans"/>
              <a:buChar char="●"/>
            </a:pPr>
            <a:r>
              <a:rPr lang="en" sz="1800" b="1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Udymilla Chagas</a:t>
            </a:r>
            <a:endParaRPr sz="1800" b="1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ntano Sans"/>
              <a:buChar char="●"/>
            </a:pPr>
            <a:r>
              <a:rPr lang="en" sz="1800" b="1" dirty="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Victória Goes</a:t>
            </a:r>
            <a:endParaRPr sz="1800" b="1" dirty="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0" name="Google Shape;1176;p41">
            <a:extLst>
              <a:ext uri="{FF2B5EF4-FFF2-40B4-BE49-F238E27FC236}">
                <a16:creationId xmlns:a16="http://schemas.microsoft.com/office/drawing/2014/main" id="{B10A60F6-F3EB-4C1D-9CA3-BAE2928FA78C}"/>
              </a:ext>
            </a:extLst>
          </p:cNvPr>
          <p:cNvSpPr txBox="1">
            <a:spLocks/>
          </p:cNvSpPr>
          <p:nvPr/>
        </p:nvSpPr>
        <p:spPr>
          <a:xfrm>
            <a:off x="5310084" y="1633032"/>
            <a:ext cx="2652538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pt-BR" dirty="0">
                <a:solidFill>
                  <a:srgbClr val="FFFFFF"/>
                </a:solidFill>
              </a:rPr>
              <a:t>Comam alface!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ctrTitle" idx="4294967295"/>
          </p:nvPr>
        </p:nvSpPr>
        <p:spPr>
          <a:xfrm>
            <a:off x="596444" y="489698"/>
            <a:ext cx="4390500" cy="8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rgbClr val="51B148"/>
                </a:solidFill>
              </a:rPr>
              <a:t>Introdução</a:t>
            </a:r>
            <a:endParaRPr sz="8000" b="1" dirty="0">
              <a:solidFill>
                <a:srgbClr val="51B148"/>
              </a:solidFill>
            </a:endParaRPr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4294967295"/>
          </p:nvPr>
        </p:nvSpPr>
        <p:spPr>
          <a:xfrm>
            <a:off x="596444" y="1433332"/>
            <a:ext cx="4268793" cy="2789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lt1"/>
                </a:solidFill>
              </a:rPr>
              <a:t>Como o Brasil é um país economicamente agrícola, projetamos nossa ideia nesse ramo, visando aumentar a produtividade e qualidade dos produtos, sem precisar de um acompanhamento de um especialista.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pt-BR" sz="2000" b="1" dirty="0">
                <a:solidFill>
                  <a:schemeClr val="lt1"/>
                </a:solidFill>
              </a:rPr>
              <a:t>Utilizaremos um sistema de irrigação e de iluminação</a:t>
            </a:r>
            <a:endParaRPr lang="pt-BR" sz="2000" b="1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3" name="Google Shape;123;p16"/>
          <p:cNvSpPr/>
          <p:nvPr/>
        </p:nvSpPr>
        <p:spPr>
          <a:xfrm rot="1553879">
            <a:off x="6337783" y="3721304"/>
            <a:ext cx="1651751" cy="1002497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 rot="-7428817">
            <a:off x="7606849" y="2819593"/>
            <a:ext cx="640974" cy="998333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 l="54432"/>
          <a:stretch/>
        </p:blipFill>
        <p:spPr>
          <a:xfrm>
            <a:off x="5491456" y="-225789"/>
            <a:ext cx="4268794" cy="6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82700" y="0"/>
            <a:ext cx="8178606" cy="56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4294967295"/>
          </p:nvPr>
        </p:nvSpPr>
        <p:spPr>
          <a:xfrm>
            <a:off x="380700" y="1837904"/>
            <a:ext cx="4404882" cy="2816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A Estufa</a:t>
            </a:r>
            <a:endParaRPr sz="4000" b="1" dirty="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</a:rPr>
              <a:t>No atual cenário do país está se tornando difícil encontrar pessoas que possuam uma horta, porém este projeto traz uma solução que promove o cultivo de alimentos sem conservantes e agrotóxicos, auxiliando o meio ambiente e podendo ser fonte de capital.</a:t>
            </a:r>
            <a:endParaRPr sz="2000" b="1" dirty="0">
              <a:solidFill>
                <a:schemeClr val="lt1"/>
              </a:solidFill>
            </a:endParaRPr>
          </a:p>
        </p:txBody>
      </p:sp>
      <p:pic>
        <p:nvPicPr>
          <p:cNvPr id="3" name="Google Shape;253;p28">
            <a:extLst>
              <a:ext uri="{FF2B5EF4-FFF2-40B4-BE49-F238E27FC236}">
                <a16:creationId xmlns:a16="http://schemas.microsoft.com/office/drawing/2014/main" id="{D76872CC-8E8B-EF3C-DBD8-55A273972A3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7644" r="17644"/>
          <a:stretch/>
        </p:blipFill>
        <p:spPr>
          <a:xfrm flipH="1">
            <a:off x="4710668" y="446526"/>
            <a:ext cx="4052632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E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4320075" y="6646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51B148"/>
                </a:solidFill>
              </a:rPr>
              <a:t>Para o ramo econômico</a:t>
            </a:r>
            <a:endParaRPr b="1" dirty="0">
              <a:solidFill>
                <a:srgbClr val="51B148"/>
              </a:solidFill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320075" y="1310225"/>
            <a:ext cx="4366800" cy="2816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É uma alternativa econômica, sendo uma forma de não gastar dinheiro com verduras e vegetais no mercado e até servir como uma renda para quem necessita de um emprego com localidade próxima, afinal grande parte da população usufrui dessa área para manter uma boa alimentação.</a:t>
            </a:r>
            <a:endParaRPr sz="2000" b="1"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/>
          <a:srcRect l="24025" r="24025"/>
          <a:stretch/>
        </p:blipFill>
        <p:spPr>
          <a:xfrm rot="-226003">
            <a:off x="1599738" y="1500708"/>
            <a:ext cx="2413373" cy="2903426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350606" y="708099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51B148"/>
                </a:solidFill>
              </a:rPr>
              <a:t>Vertentes</a:t>
            </a:r>
            <a:endParaRPr b="1" dirty="0">
              <a:solidFill>
                <a:srgbClr val="51B148"/>
              </a:solidFill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286702" y="1290449"/>
            <a:ext cx="4366800" cy="2674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O projeto pode abranger além do seu </a:t>
            </a:r>
            <a:r>
              <a:rPr lang="pt-BR" sz="2000" b="1" dirty="0"/>
              <a:t>público</a:t>
            </a:r>
            <a:r>
              <a:rPr lang="en" sz="2000" b="1" dirty="0"/>
              <a:t> inicial, </a:t>
            </a:r>
            <a:r>
              <a:rPr lang="pt-BR" sz="2000" b="1" dirty="0"/>
              <a:t>os agricultores,</a:t>
            </a:r>
            <a:r>
              <a:rPr lang="en" sz="2000" b="1" dirty="0"/>
              <a:t> os idosos </a:t>
            </a:r>
            <a:r>
              <a:rPr lang="pt-BR" sz="2000" b="1" dirty="0"/>
              <a:t>que</a:t>
            </a:r>
            <a:r>
              <a:rPr lang="en" sz="2000" b="1" dirty="0"/>
              <a:t> não conseguem realizar tarefas simples por conta d</a:t>
            </a:r>
            <a:r>
              <a:rPr lang="pt-BR" sz="2000" b="1" dirty="0"/>
              <a:t>a saúde debilitada</a:t>
            </a:r>
            <a:r>
              <a:rPr lang="en" sz="2000" b="1" dirty="0"/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O projeto trará facilidade na plantação, </a:t>
            </a:r>
            <a:r>
              <a:rPr lang="pt-BR" sz="2000" b="1" dirty="0"/>
              <a:t>possuindo </a:t>
            </a:r>
            <a:r>
              <a:rPr lang="en" sz="2000" b="1" dirty="0"/>
              <a:t>uma estrutura elevada, dispensando a necessidade de abaixar.</a:t>
            </a:r>
            <a:endParaRPr sz="2000" b="1" dirty="0">
              <a:solidFill>
                <a:srgbClr val="51B148"/>
              </a:solidFill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l="22340" r="22346"/>
          <a:stretch/>
        </p:blipFill>
        <p:spPr>
          <a:xfrm rot="-226005">
            <a:off x="1585500" y="1475773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ctrTitle"/>
          </p:nvPr>
        </p:nvSpPr>
        <p:spPr>
          <a:xfrm>
            <a:off x="5238183" y="1263705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Sistemas Embarcados</a:t>
            </a:r>
            <a:endParaRPr b="1"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"/>
          </p:nvPr>
        </p:nvSpPr>
        <p:spPr>
          <a:xfrm>
            <a:off x="5238183" y="2423505"/>
            <a:ext cx="3108900" cy="1692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São programações feitas dentro dos microprocessadores em equipamentos eletrônicos.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l="18826" r="18832"/>
          <a:stretch/>
        </p:blipFill>
        <p:spPr>
          <a:xfrm>
            <a:off x="2125100" y="448629"/>
            <a:ext cx="2708355" cy="325830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BFCCA75-4C0F-7D9F-3685-184878593571}"/>
              </a:ext>
            </a:extLst>
          </p:cNvPr>
          <p:cNvGrpSpPr/>
          <p:nvPr/>
        </p:nvGrpSpPr>
        <p:grpSpPr>
          <a:xfrm>
            <a:off x="855300" y="1395187"/>
            <a:ext cx="7433400" cy="2353125"/>
            <a:chOff x="855300" y="1378975"/>
            <a:chExt cx="7433400" cy="2353125"/>
          </a:xfrm>
        </p:grpSpPr>
        <p:pic>
          <p:nvPicPr>
            <p:cNvPr id="167" name="Google Shape;167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5300" y="1378975"/>
              <a:ext cx="1489200" cy="1489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68" name="Google Shape;168;p22"/>
            <p:cNvSpPr txBox="1"/>
            <p:nvPr/>
          </p:nvSpPr>
          <p:spPr>
            <a:xfrm>
              <a:off x="860325" y="2998000"/>
              <a:ext cx="14892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Display LCD</a:t>
              </a:r>
              <a:endParaRPr sz="2000" b="1"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pic>
          <p:nvPicPr>
            <p:cNvPr id="169" name="Google Shape;169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35025" y="1378975"/>
              <a:ext cx="1489200" cy="1489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0" name="Google Shape;170;p22"/>
            <p:cNvSpPr txBox="1"/>
            <p:nvPr/>
          </p:nvSpPr>
          <p:spPr>
            <a:xfrm>
              <a:off x="2835025" y="2998000"/>
              <a:ext cx="14892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Fotoresistor</a:t>
              </a:r>
              <a:endParaRPr sz="2000" b="1"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pic>
          <p:nvPicPr>
            <p:cNvPr id="171" name="Google Shape;171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14750" y="1378975"/>
              <a:ext cx="1489200" cy="1489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2" name="Google Shape;172;p22"/>
            <p:cNvSpPr txBox="1"/>
            <p:nvPr/>
          </p:nvSpPr>
          <p:spPr>
            <a:xfrm>
              <a:off x="4819775" y="2998000"/>
              <a:ext cx="14892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Sensor de Umidade</a:t>
              </a:r>
              <a:endParaRPr sz="2000" b="1"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pic>
          <p:nvPicPr>
            <p:cNvPr id="173" name="Google Shape;173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94475" y="1378975"/>
              <a:ext cx="1489200" cy="1489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4" name="Google Shape;174;p22"/>
            <p:cNvSpPr txBox="1"/>
            <p:nvPr/>
          </p:nvSpPr>
          <p:spPr>
            <a:xfrm>
              <a:off x="6799500" y="2998000"/>
              <a:ext cx="14892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Bomba de Água</a:t>
              </a:r>
              <a:endParaRPr sz="2000" b="1"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4722BFD-ADB7-8DE9-B89A-8C813D35251F}"/>
              </a:ext>
            </a:extLst>
          </p:cNvPr>
          <p:cNvGrpSpPr/>
          <p:nvPr/>
        </p:nvGrpSpPr>
        <p:grpSpPr>
          <a:xfrm>
            <a:off x="2536348" y="337723"/>
            <a:ext cx="4556803" cy="805315"/>
            <a:chOff x="2536348" y="337723"/>
            <a:chExt cx="4556803" cy="805315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6E8FD17-43FB-42D7-BE4B-9C44DDDBB46C}"/>
                </a:ext>
              </a:extLst>
            </p:cNvPr>
            <p:cNvSpPr/>
            <p:nvPr/>
          </p:nvSpPr>
          <p:spPr>
            <a:xfrm>
              <a:off x="2536348" y="408938"/>
              <a:ext cx="4556803" cy="734100"/>
            </a:xfrm>
            <a:prstGeom prst="rect">
              <a:avLst/>
            </a:prstGeom>
            <a:solidFill>
              <a:srgbClr val="51B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Google Shape;108;p14">
              <a:extLst>
                <a:ext uri="{FF2B5EF4-FFF2-40B4-BE49-F238E27FC236}">
                  <a16:creationId xmlns:a16="http://schemas.microsoft.com/office/drawing/2014/main" id="{B3252D7A-0DEA-415B-9FF6-22EC42F92C48}"/>
                </a:ext>
              </a:extLst>
            </p:cNvPr>
            <p:cNvSpPr txBox="1">
              <a:spLocks/>
            </p:cNvSpPr>
            <p:nvPr/>
          </p:nvSpPr>
          <p:spPr>
            <a:xfrm>
              <a:off x="3362271" y="337723"/>
              <a:ext cx="2904954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600"/>
                <a:buFont typeface="Dosis Light"/>
                <a:buNone/>
                <a:defRPr sz="3600" b="0" i="0" u="none" strike="noStrike" cap="none">
                  <a:solidFill>
                    <a:schemeClr val="accent1"/>
                  </a:solidFill>
                  <a:latin typeface="Dosis Light"/>
                  <a:ea typeface="Dosis Light"/>
                  <a:cs typeface="Dosis Light"/>
                  <a:sym typeface="Dosis Light"/>
                </a:defRPr>
              </a:lvl9pPr>
            </a:lstStyle>
            <a:p>
              <a:pPr algn="ctr"/>
              <a:r>
                <a:rPr lang="pt-BR" sz="4000" b="1" dirty="0">
                  <a:solidFill>
                    <a:schemeClr val="lt1"/>
                  </a:solidFill>
                </a:rPr>
                <a:t>Componentes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AE45D3F3-86B9-4B25-8768-5EB7775E4391}"/>
              </a:ext>
            </a:extLst>
          </p:cNvPr>
          <p:cNvGrpSpPr/>
          <p:nvPr/>
        </p:nvGrpSpPr>
        <p:grpSpPr>
          <a:xfrm>
            <a:off x="1997776" y="1503925"/>
            <a:ext cx="5964845" cy="2945447"/>
            <a:chOff x="3758187" y="1820956"/>
            <a:chExt cx="5411581" cy="2576540"/>
          </a:xfrm>
        </p:grpSpPr>
        <p:cxnSp>
          <p:nvCxnSpPr>
            <p:cNvPr id="43" name="Google Shape;182;p23">
              <a:extLst>
                <a:ext uri="{FF2B5EF4-FFF2-40B4-BE49-F238E27FC236}">
                  <a16:creationId xmlns:a16="http://schemas.microsoft.com/office/drawing/2014/main" id="{1BDC055E-12C6-4688-9795-EFE6B752DD45}"/>
                </a:ext>
              </a:extLst>
            </p:cNvPr>
            <p:cNvCxnSpPr/>
            <p:nvPr/>
          </p:nvCxnSpPr>
          <p:spPr>
            <a:xfrm>
              <a:off x="6560700" y="2247557"/>
              <a:ext cx="839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4" name="Google Shape;183;p23">
              <a:extLst>
                <a:ext uri="{FF2B5EF4-FFF2-40B4-BE49-F238E27FC236}">
                  <a16:creationId xmlns:a16="http://schemas.microsoft.com/office/drawing/2014/main" id="{D46DE52E-3F47-4340-BB8B-63EE49B9B190}"/>
                </a:ext>
              </a:extLst>
            </p:cNvPr>
            <p:cNvSpPr txBox="1"/>
            <p:nvPr/>
          </p:nvSpPr>
          <p:spPr>
            <a:xfrm>
              <a:off x="7449104" y="2110900"/>
              <a:ext cx="1451100" cy="2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 Terra</a:t>
              </a:r>
              <a:endParaRPr sz="2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45" name="Google Shape;184;p23">
              <a:extLst>
                <a:ext uri="{FF2B5EF4-FFF2-40B4-BE49-F238E27FC236}">
                  <a16:creationId xmlns:a16="http://schemas.microsoft.com/office/drawing/2014/main" id="{ABE0C1A7-ECCD-42E0-B183-05EDB6B4FA94}"/>
                </a:ext>
              </a:extLst>
            </p:cNvPr>
            <p:cNvCxnSpPr/>
            <p:nvPr/>
          </p:nvCxnSpPr>
          <p:spPr>
            <a:xfrm>
              <a:off x="6437049" y="2630105"/>
              <a:ext cx="963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6" name="Google Shape;185;p23">
              <a:extLst>
                <a:ext uri="{FF2B5EF4-FFF2-40B4-BE49-F238E27FC236}">
                  <a16:creationId xmlns:a16="http://schemas.microsoft.com/office/drawing/2014/main" id="{F88B706E-FF2B-4841-81B0-1802563B1007}"/>
                </a:ext>
              </a:extLst>
            </p:cNvPr>
            <p:cNvSpPr txBox="1"/>
            <p:nvPr/>
          </p:nvSpPr>
          <p:spPr>
            <a:xfrm>
              <a:off x="7449104" y="2493440"/>
              <a:ext cx="1603189" cy="2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 Pedras grandes</a:t>
              </a:r>
              <a:endParaRPr sz="2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47" name="Google Shape;186;p23">
              <a:extLst>
                <a:ext uri="{FF2B5EF4-FFF2-40B4-BE49-F238E27FC236}">
                  <a16:creationId xmlns:a16="http://schemas.microsoft.com/office/drawing/2014/main" id="{FEBE30A8-BE10-433B-8E31-563C762E019D}"/>
                </a:ext>
              </a:extLst>
            </p:cNvPr>
            <p:cNvCxnSpPr/>
            <p:nvPr/>
          </p:nvCxnSpPr>
          <p:spPr>
            <a:xfrm>
              <a:off x="6261333" y="3012653"/>
              <a:ext cx="11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187;p23">
              <a:extLst>
                <a:ext uri="{FF2B5EF4-FFF2-40B4-BE49-F238E27FC236}">
                  <a16:creationId xmlns:a16="http://schemas.microsoft.com/office/drawing/2014/main" id="{76EC8E6C-6259-4582-A5AC-A100968EB9EA}"/>
                </a:ext>
              </a:extLst>
            </p:cNvPr>
            <p:cNvSpPr txBox="1"/>
            <p:nvPr/>
          </p:nvSpPr>
          <p:spPr>
            <a:xfrm>
              <a:off x="7449104" y="2875980"/>
              <a:ext cx="1720664" cy="2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 Pedras pequenas</a:t>
              </a:r>
              <a:endParaRPr sz="2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49" name="Google Shape;188;p23">
              <a:extLst>
                <a:ext uri="{FF2B5EF4-FFF2-40B4-BE49-F238E27FC236}">
                  <a16:creationId xmlns:a16="http://schemas.microsoft.com/office/drawing/2014/main" id="{9A2ACFF7-C4E9-43EF-8927-B961D21673D0}"/>
                </a:ext>
              </a:extLst>
            </p:cNvPr>
            <p:cNvCxnSpPr/>
            <p:nvPr/>
          </p:nvCxnSpPr>
          <p:spPr>
            <a:xfrm>
              <a:off x="6111650" y="3395181"/>
              <a:ext cx="128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0" name="Google Shape;189;p23">
              <a:extLst>
                <a:ext uri="{FF2B5EF4-FFF2-40B4-BE49-F238E27FC236}">
                  <a16:creationId xmlns:a16="http://schemas.microsoft.com/office/drawing/2014/main" id="{EF659294-DC3E-4A42-B334-53188412AC38}"/>
                </a:ext>
              </a:extLst>
            </p:cNvPr>
            <p:cNvSpPr txBox="1"/>
            <p:nvPr/>
          </p:nvSpPr>
          <p:spPr>
            <a:xfrm>
              <a:off x="7449104" y="3258520"/>
              <a:ext cx="1451100" cy="2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 Areia fina</a:t>
              </a:r>
              <a:endParaRPr sz="2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51" name="Google Shape;190;p23">
              <a:extLst>
                <a:ext uri="{FF2B5EF4-FFF2-40B4-BE49-F238E27FC236}">
                  <a16:creationId xmlns:a16="http://schemas.microsoft.com/office/drawing/2014/main" id="{1849B232-4CBB-4697-9A0A-7E15F576C3A3}"/>
                </a:ext>
              </a:extLst>
            </p:cNvPr>
            <p:cNvCxnSpPr/>
            <p:nvPr/>
          </p:nvCxnSpPr>
          <p:spPr>
            <a:xfrm>
              <a:off x="5948940" y="3777729"/>
              <a:ext cx="1451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2" name="Google Shape;191;p23">
              <a:extLst>
                <a:ext uri="{FF2B5EF4-FFF2-40B4-BE49-F238E27FC236}">
                  <a16:creationId xmlns:a16="http://schemas.microsoft.com/office/drawing/2014/main" id="{AAD44E0E-A861-4F21-B00F-A4C69D4A557C}"/>
                </a:ext>
              </a:extLst>
            </p:cNvPr>
            <p:cNvSpPr txBox="1"/>
            <p:nvPr/>
          </p:nvSpPr>
          <p:spPr>
            <a:xfrm>
              <a:off x="7449104" y="3641060"/>
              <a:ext cx="1451100" cy="2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 Algodão</a:t>
              </a:r>
              <a:endParaRPr sz="2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53" name="Google Shape;192;p23">
              <a:extLst>
                <a:ext uri="{FF2B5EF4-FFF2-40B4-BE49-F238E27FC236}">
                  <a16:creationId xmlns:a16="http://schemas.microsoft.com/office/drawing/2014/main" id="{0B6A3DA4-5C92-4C5E-B1AB-8BC0B9B8F596}"/>
                </a:ext>
              </a:extLst>
            </p:cNvPr>
            <p:cNvCxnSpPr/>
            <p:nvPr/>
          </p:nvCxnSpPr>
          <p:spPr>
            <a:xfrm>
              <a:off x="5779737" y="4160257"/>
              <a:ext cx="161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4" name="Google Shape;193;p23">
              <a:extLst>
                <a:ext uri="{FF2B5EF4-FFF2-40B4-BE49-F238E27FC236}">
                  <a16:creationId xmlns:a16="http://schemas.microsoft.com/office/drawing/2014/main" id="{53BF3678-6121-4A47-AD42-6BF4E34931F8}"/>
                </a:ext>
              </a:extLst>
            </p:cNvPr>
            <p:cNvSpPr txBox="1"/>
            <p:nvPr/>
          </p:nvSpPr>
          <p:spPr>
            <a:xfrm>
              <a:off x="7449104" y="4023600"/>
              <a:ext cx="1451100" cy="2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 Água limpa</a:t>
              </a:r>
              <a:endParaRPr sz="2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grpSp>
          <p:nvGrpSpPr>
            <p:cNvPr id="55" name="Google Shape;195;p23">
              <a:extLst>
                <a:ext uri="{FF2B5EF4-FFF2-40B4-BE49-F238E27FC236}">
                  <a16:creationId xmlns:a16="http://schemas.microsoft.com/office/drawing/2014/main" id="{751F36BA-8821-4EFF-BE7E-D71097D52DF6}"/>
                </a:ext>
              </a:extLst>
            </p:cNvPr>
            <p:cNvGrpSpPr/>
            <p:nvPr/>
          </p:nvGrpSpPr>
          <p:grpSpPr>
            <a:xfrm>
              <a:off x="3758187" y="1820956"/>
              <a:ext cx="2881191" cy="2576540"/>
              <a:chOff x="3778727" y="4460423"/>
              <a:chExt cx="723990" cy="647437"/>
            </a:xfrm>
          </p:grpSpPr>
          <p:sp>
            <p:nvSpPr>
              <p:cNvPr id="56" name="Google Shape;196;p23">
                <a:extLst>
                  <a:ext uri="{FF2B5EF4-FFF2-40B4-BE49-F238E27FC236}">
                    <a16:creationId xmlns:a16="http://schemas.microsoft.com/office/drawing/2014/main" id="{3577528A-4E64-4029-8498-B45617496D9D}"/>
                  </a:ext>
                </a:extLst>
              </p:cNvPr>
              <p:cNvSpPr/>
              <p:nvPr/>
            </p:nvSpPr>
            <p:spPr>
              <a:xfrm>
                <a:off x="3957011" y="4902228"/>
                <a:ext cx="364723" cy="11062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94" extrusionOk="0">
                    <a:moveTo>
                      <a:pt x="0" y="0"/>
                    </a:moveTo>
                    <a:cubicBezTo>
                      <a:pt x="63" y="130"/>
                      <a:pt x="63" y="130"/>
                      <a:pt x="63" y="130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4" y="130"/>
                      <a:pt x="64" y="130"/>
                      <a:pt x="64" y="131"/>
                    </a:cubicBezTo>
                    <a:cubicBezTo>
                      <a:pt x="70" y="143"/>
                      <a:pt x="70" y="143"/>
                      <a:pt x="70" y="143"/>
                    </a:cubicBezTo>
                    <a:cubicBezTo>
                      <a:pt x="93" y="170"/>
                      <a:pt x="188" y="194"/>
                      <a:pt x="320" y="194"/>
                    </a:cubicBezTo>
                    <a:cubicBezTo>
                      <a:pt x="452" y="194"/>
                      <a:pt x="547" y="170"/>
                      <a:pt x="571" y="143"/>
                    </a:cubicBezTo>
                    <a:cubicBezTo>
                      <a:pt x="577" y="131"/>
                      <a:pt x="577" y="131"/>
                      <a:pt x="577" y="131"/>
                    </a:cubicBezTo>
                    <a:cubicBezTo>
                      <a:pt x="577" y="130"/>
                      <a:pt x="577" y="130"/>
                      <a:pt x="577" y="130"/>
                    </a:cubicBezTo>
                    <a:cubicBezTo>
                      <a:pt x="577" y="130"/>
                      <a:pt x="577" y="130"/>
                      <a:pt x="577" y="130"/>
                    </a:cubicBezTo>
                    <a:cubicBezTo>
                      <a:pt x="640" y="0"/>
                      <a:pt x="640" y="0"/>
                      <a:pt x="640" y="0"/>
                    </a:cubicBezTo>
                    <a:cubicBezTo>
                      <a:pt x="587" y="29"/>
                      <a:pt x="452" y="46"/>
                      <a:pt x="320" y="46"/>
                    </a:cubicBezTo>
                    <a:cubicBezTo>
                      <a:pt x="189" y="46"/>
                      <a:pt x="53" y="29"/>
                      <a:pt x="0" y="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 dirty="0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endParaRPr>
              </a:p>
            </p:txBody>
          </p:sp>
          <p:sp>
            <p:nvSpPr>
              <p:cNvPr id="57" name="Google Shape;197;p23">
                <a:extLst>
                  <a:ext uri="{FF2B5EF4-FFF2-40B4-BE49-F238E27FC236}">
                    <a16:creationId xmlns:a16="http://schemas.microsoft.com/office/drawing/2014/main" id="{287B48A8-5830-4F7F-B7F3-C19AC7ED8636}"/>
                  </a:ext>
                </a:extLst>
              </p:cNvPr>
              <p:cNvSpPr/>
              <p:nvPr/>
            </p:nvSpPr>
            <p:spPr>
              <a:xfrm>
                <a:off x="4002092" y="4999728"/>
                <a:ext cx="275015" cy="108132"/>
              </a:xfrm>
              <a:custGeom>
                <a:avLst/>
                <a:gdLst/>
                <a:ahLst/>
                <a:cxnLst/>
                <a:rect l="l" t="t" r="r" b="b"/>
                <a:pathLst>
                  <a:path w="483" h="190" extrusionOk="0">
                    <a:moveTo>
                      <a:pt x="0" y="0"/>
                    </a:moveTo>
                    <a:cubicBezTo>
                      <a:pt x="61" y="125"/>
                      <a:pt x="61" y="125"/>
                      <a:pt x="61" y="125"/>
                    </a:cubicBezTo>
                    <a:cubicBezTo>
                      <a:pt x="62" y="126"/>
                      <a:pt x="62" y="127"/>
                      <a:pt x="63" y="128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93" y="170"/>
                      <a:pt x="162" y="190"/>
                      <a:pt x="241" y="190"/>
                    </a:cubicBezTo>
                    <a:cubicBezTo>
                      <a:pt x="320" y="190"/>
                      <a:pt x="389" y="170"/>
                      <a:pt x="412" y="144"/>
                    </a:cubicBezTo>
                    <a:cubicBezTo>
                      <a:pt x="420" y="128"/>
                      <a:pt x="420" y="128"/>
                      <a:pt x="420" y="128"/>
                    </a:cubicBezTo>
                    <a:cubicBezTo>
                      <a:pt x="421" y="127"/>
                      <a:pt x="421" y="126"/>
                      <a:pt x="421" y="125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37" y="26"/>
                      <a:pt x="338" y="41"/>
                      <a:pt x="241" y="41"/>
                    </a:cubicBezTo>
                    <a:cubicBezTo>
                      <a:pt x="144" y="41"/>
                      <a:pt x="45" y="26"/>
                      <a:pt x="0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 dirty="0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endParaRPr>
              </a:p>
            </p:txBody>
          </p:sp>
          <p:sp>
            <p:nvSpPr>
              <p:cNvPr id="58" name="Google Shape;198;p23">
                <a:extLst>
                  <a:ext uri="{FF2B5EF4-FFF2-40B4-BE49-F238E27FC236}">
                    <a16:creationId xmlns:a16="http://schemas.microsoft.com/office/drawing/2014/main" id="{B8AE5D2C-0A5F-4378-B350-B9CD51DB3D8B}"/>
                  </a:ext>
                </a:extLst>
              </p:cNvPr>
              <p:cNvSpPr/>
              <p:nvPr/>
            </p:nvSpPr>
            <p:spPr>
              <a:xfrm>
                <a:off x="3784142" y="4519014"/>
                <a:ext cx="718575" cy="11514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2" extrusionOk="0">
                    <a:moveTo>
                      <a:pt x="630" y="53"/>
                    </a:moveTo>
                    <a:cubicBezTo>
                      <a:pt x="363" y="53"/>
                      <a:pt x="82" y="34"/>
                      <a:pt x="0" y="0"/>
                    </a:cubicBezTo>
                    <a:cubicBezTo>
                      <a:pt x="71" y="146"/>
                      <a:pt x="71" y="146"/>
                      <a:pt x="71" y="146"/>
                    </a:cubicBezTo>
                    <a:cubicBezTo>
                      <a:pt x="88" y="157"/>
                      <a:pt x="134" y="170"/>
                      <a:pt x="227" y="181"/>
                    </a:cubicBezTo>
                    <a:cubicBezTo>
                      <a:pt x="334" y="194"/>
                      <a:pt x="478" y="202"/>
                      <a:pt x="630" y="202"/>
                    </a:cubicBezTo>
                    <a:cubicBezTo>
                      <a:pt x="630" y="202"/>
                      <a:pt x="630" y="202"/>
                      <a:pt x="630" y="202"/>
                    </a:cubicBezTo>
                    <a:cubicBezTo>
                      <a:pt x="929" y="202"/>
                      <a:pt x="1147" y="174"/>
                      <a:pt x="1189" y="146"/>
                    </a:cubicBezTo>
                    <a:cubicBezTo>
                      <a:pt x="1261" y="0"/>
                      <a:pt x="1261" y="0"/>
                      <a:pt x="1261" y="0"/>
                    </a:cubicBezTo>
                    <a:cubicBezTo>
                      <a:pt x="1179" y="34"/>
                      <a:pt x="897" y="53"/>
                      <a:pt x="630" y="53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pt-BR" sz="1200" b="1" i="0" u="none" strike="noStrike" cap="none" dirty="0">
                    <a:solidFill>
                      <a:schemeClr val="lt1"/>
                    </a:solidFill>
                    <a:latin typeface="Pontano Sans"/>
                    <a:ea typeface="Pontano Sans"/>
                    <a:cs typeface="Pontano Sans"/>
                    <a:sym typeface="Pontano Sans"/>
                  </a:rPr>
                  <a:t>-</a:t>
                </a:r>
                <a:endParaRPr sz="1200" b="1" i="0" u="none" strike="noStrike" cap="none" dirty="0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endParaRPr>
              </a:p>
            </p:txBody>
          </p:sp>
          <p:sp>
            <p:nvSpPr>
              <p:cNvPr id="59" name="Google Shape;199;p23">
                <a:extLst>
                  <a:ext uri="{FF2B5EF4-FFF2-40B4-BE49-F238E27FC236}">
                    <a16:creationId xmlns:a16="http://schemas.microsoft.com/office/drawing/2014/main" id="{073646CF-263C-410F-AB84-2D769C2C36DC}"/>
                  </a:ext>
                </a:extLst>
              </p:cNvPr>
              <p:cNvSpPr/>
              <p:nvPr/>
            </p:nvSpPr>
            <p:spPr>
              <a:xfrm>
                <a:off x="3824940" y="4614704"/>
                <a:ext cx="629543" cy="114014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200" extrusionOk="0">
                    <a:moveTo>
                      <a:pt x="552" y="51"/>
                    </a:moveTo>
                    <a:cubicBezTo>
                      <a:pt x="399" y="51"/>
                      <a:pt x="255" y="44"/>
                      <a:pt x="147" y="31"/>
                    </a:cubicBezTo>
                    <a:cubicBezTo>
                      <a:pt x="76" y="22"/>
                      <a:pt x="26" y="12"/>
                      <a:pt x="0" y="0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108" y="173"/>
                      <a:pt x="296" y="200"/>
                      <a:pt x="552" y="200"/>
                    </a:cubicBezTo>
                    <a:cubicBezTo>
                      <a:pt x="809" y="200"/>
                      <a:pt x="996" y="173"/>
                      <a:pt x="1034" y="145"/>
                    </a:cubicBezTo>
                    <a:cubicBezTo>
                      <a:pt x="1105" y="0"/>
                      <a:pt x="1105" y="0"/>
                      <a:pt x="1105" y="0"/>
                    </a:cubicBezTo>
                    <a:cubicBezTo>
                      <a:pt x="1030" y="33"/>
                      <a:pt x="785" y="51"/>
                      <a:pt x="552" y="51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 dirty="0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endParaRPr>
              </a:p>
            </p:txBody>
          </p:sp>
          <p:sp>
            <p:nvSpPr>
              <p:cNvPr id="60" name="Google Shape;200;p23">
                <a:extLst>
                  <a:ext uri="{FF2B5EF4-FFF2-40B4-BE49-F238E27FC236}">
                    <a16:creationId xmlns:a16="http://schemas.microsoft.com/office/drawing/2014/main" id="{453EDCF3-1EB6-4882-8A56-E6C3283AD941}"/>
                  </a:ext>
                </a:extLst>
              </p:cNvPr>
              <p:cNvSpPr/>
              <p:nvPr/>
            </p:nvSpPr>
            <p:spPr>
              <a:xfrm>
                <a:off x="3912610" y="4806085"/>
                <a:ext cx="453525" cy="112204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97" extrusionOk="0">
                    <a:moveTo>
                      <a:pt x="0" y="0"/>
                    </a:move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3"/>
                      <a:pt x="65" y="133"/>
                      <a:pt x="65" y="133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95" y="170"/>
                      <a:pt x="221" y="197"/>
                      <a:pt x="398" y="197"/>
                    </a:cubicBezTo>
                    <a:cubicBezTo>
                      <a:pt x="576" y="197"/>
                      <a:pt x="702" y="170"/>
                      <a:pt x="727" y="142"/>
                    </a:cubicBezTo>
                    <a:cubicBezTo>
                      <a:pt x="732" y="133"/>
                      <a:pt x="732" y="133"/>
                      <a:pt x="732" y="133"/>
                    </a:cubicBezTo>
                    <a:cubicBezTo>
                      <a:pt x="732" y="132"/>
                      <a:pt x="732" y="132"/>
                      <a:pt x="732" y="132"/>
                    </a:cubicBezTo>
                    <a:cubicBezTo>
                      <a:pt x="732" y="132"/>
                      <a:pt x="732" y="132"/>
                      <a:pt x="732" y="132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735" y="31"/>
                      <a:pt x="562" y="48"/>
                      <a:pt x="398" y="48"/>
                    </a:cubicBezTo>
                    <a:cubicBezTo>
                      <a:pt x="234" y="48"/>
                      <a:pt x="62" y="31"/>
                      <a:pt x="0" y="0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endParaRPr>
              </a:p>
            </p:txBody>
          </p:sp>
          <p:sp>
            <p:nvSpPr>
              <p:cNvPr id="61" name="Google Shape;201;p23">
                <a:extLst>
                  <a:ext uri="{FF2B5EF4-FFF2-40B4-BE49-F238E27FC236}">
                    <a16:creationId xmlns:a16="http://schemas.microsoft.com/office/drawing/2014/main" id="{235BF0AC-130B-44EF-BD51-26FCDE77D79D}"/>
                  </a:ext>
                </a:extLst>
              </p:cNvPr>
              <p:cNvSpPr/>
              <p:nvPr/>
            </p:nvSpPr>
            <p:spPr>
              <a:xfrm>
                <a:off x="3778727" y="4460423"/>
                <a:ext cx="719100" cy="79200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 dirty="0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endParaRPr>
              </a:p>
            </p:txBody>
          </p:sp>
          <p:sp>
            <p:nvSpPr>
              <p:cNvPr id="62" name="Google Shape;202;p23">
                <a:extLst>
                  <a:ext uri="{FF2B5EF4-FFF2-40B4-BE49-F238E27FC236}">
                    <a16:creationId xmlns:a16="http://schemas.microsoft.com/office/drawing/2014/main" id="{0C4308A2-B121-4869-9F2E-9179DDE46848}"/>
                  </a:ext>
                </a:extLst>
              </p:cNvPr>
              <p:cNvSpPr/>
              <p:nvPr/>
            </p:nvSpPr>
            <p:spPr>
              <a:xfrm>
                <a:off x="3868662" y="4710395"/>
                <a:ext cx="541875" cy="1126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98" extrusionOk="0">
                    <a:moveTo>
                      <a:pt x="0" y="0"/>
                    </a:moveTo>
                    <a:cubicBezTo>
                      <a:pt x="70" y="144"/>
                      <a:pt x="70" y="144"/>
                      <a:pt x="70" y="144"/>
                    </a:cubicBezTo>
                    <a:cubicBezTo>
                      <a:pt x="101" y="171"/>
                      <a:pt x="259" y="198"/>
                      <a:pt x="475" y="198"/>
                    </a:cubicBezTo>
                    <a:cubicBezTo>
                      <a:pt x="692" y="198"/>
                      <a:pt x="849" y="171"/>
                      <a:pt x="881" y="144"/>
                    </a:cubicBezTo>
                    <a:cubicBezTo>
                      <a:pt x="951" y="0"/>
                      <a:pt x="951" y="0"/>
                      <a:pt x="951" y="0"/>
                    </a:cubicBezTo>
                    <a:cubicBezTo>
                      <a:pt x="881" y="32"/>
                      <a:pt x="673" y="50"/>
                      <a:pt x="475" y="50"/>
                    </a:cubicBezTo>
                    <a:cubicBezTo>
                      <a:pt x="277" y="50"/>
                      <a:pt x="69" y="32"/>
                      <a:pt x="0" y="0"/>
                    </a:cubicBezTo>
                    <a:close/>
                  </a:path>
                </a:pathLst>
              </a:cu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 dirty="0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endParaRPr>
              </a:p>
            </p:txBody>
          </p:sp>
        </p:grpSp>
      </p:grpSp>
      <p:sp>
        <p:nvSpPr>
          <p:cNvPr id="63" name="Google Shape;180;p23">
            <a:extLst>
              <a:ext uri="{FF2B5EF4-FFF2-40B4-BE49-F238E27FC236}">
                <a16:creationId xmlns:a16="http://schemas.microsoft.com/office/drawing/2014/main" id="{AC960215-21AE-4CBE-806B-ADE330307F91}"/>
              </a:ext>
            </a:extLst>
          </p:cNvPr>
          <p:cNvSpPr txBox="1">
            <a:spLocks/>
          </p:cNvSpPr>
          <p:nvPr/>
        </p:nvSpPr>
        <p:spPr>
          <a:xfrm>
            <a:off x="3837297" y="580597"/>
            <a:ext cx="1511881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51B148"/>
                </a:solidFill>
                <a:latin typeface="Dosis Light" panose="020B0604020202020204" charset="0"/>
              </a:rPr>
              <a:t>O Filtro</a:t>
            </a:r>
          </a:p>
        </p:txBody>
      </p:sp>
    </p:spTree>
    <p:extLst>
      <p:ext uri="{BB962C8B-B14F-4D97-AF65-F5344CB8AC3E}">
        <p14:creationId xmlns:p14="http://schemas.microsoft.com/office/powerpoint/2010/main" val="427210197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325</Words>
  <Application>Microsoft Office PowerPoint</Application>
  <PresentationFormat>Apresentação na tela (16:9)</PresentationFormat>
  <Paragraphs>52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Calibri</vt:lpstr>
      <vt:lpstr>Pontano Sans</vt:lpstr>
      <vt:lpstr>Arial</vt:lpstr>
      <vt:lpstr>Dosis Light</vt:lpstr>
      <vt:lpstr>Solanio template</vt:lpstr>
      <vt:lpstr>Horta</vt:lpstr>
      <vt:lpstr>Introdução</vt:lpstr>
      <vt:lpstr>Apresentação do PowerPoint</vt:lpstr>
      <vt:lpstr>Apresentação do PowerPoint</vt:lpstr>
      <vt:lpstr>Para o ramo econômico</vt:lpstr>
      <vt:lpstr>Vertentes</vt:lpstr>
      <vt:lpstr>Sistemas Embarcados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Horta</dc:title>
  <dc:creator>Usuario</dc:creator>
  <cp:lastModifiedBy>NILCEIA VENTURA FAVARO</cp:lastModifiedBy>
  <cp:revision>24</cp:revision>
  <dcterms:modified xsi:type="dcterms:W3CDTF">2022-11-10T00:31:03Z</dcterms:modified>
</cp:coreProperties>
</file>